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83A754-525A-4EA4-835E-A4E6FB79C86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D30CE5-99E7-4317-A78B-FD8705F8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A754-525A-4EA4-835E-A4E6FB79C86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0CE5-99E7-4317-A78B-FD8705F8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A754-525A-4EA4-835E-A4E6FB79C86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0CE5-99E7-4317-A78B-FD8705F8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A754-525A-4EA4-835E-A4E6FB79C86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0CE5-99E7-4317-A78B-FD8705F87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A754-525A-4EA4-835E-A4E6FB79C86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0CE5-99E7-4317-A78B-FD8705F87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A754-525A-4EA4-835E-A4E6FB79C86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0CE5-99E7-4317-A78B-FD8705F87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A754-525A-4EA4-835E-A4E6FB79C86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0CE5-99E7-4317-A78B-FD8705F8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A754-525A-4EA4-835E-A4E6FB79C86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0CE5-99E7-4317-A78B-FD8705F87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A754-525A-4EA4-835E-A4E6FB79C86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0CE5-99E7-4317-A78B-FD8705F8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683A754-525A-4EA4-835E-A4E6FB79C86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0CE5-99E7-4317-A78B-FD8705F8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83A754-525A-4EA4-835E-A4E6FB79C86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D30CE5-99E7-4317-A78B-FD8705F87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83A754-525A-4EA4-835E-A4E6FB79C86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D30CE5-99E7-4317-A78B-FD8705F87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Gas Laws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Ideal Gas Law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Equal volumes of gases at the same temperature and pressure contain equal numbers of particles.</a:t>
            </a:r>
          </a:p>
          <a:p>
            <a:endParaRPr lang="en-US" dirty="0"/>
          </a:p>
          <a:p>
            <a:r>
              <a:rPr lang="en-US" b="1" u="sng" dirty="0"/>
              <a:t>Molar Volume- </a:t>
            </a:r>
            <a:r>
              <a:rPr lang="en-US" dirty="0"/>
              <a:t>for a gas, the volume that one mole occupies at STP</a:t>
            </a:r>
          </a:p>
          <a:p>
            <a:pPr lvl="1"/>
            <a:r>
              <a:rPr lang="en-US" dirty="0"/>
              <a:t>Temp = 0</a:t>
            </a:r>
            <a:r>
              <a:rPr lang="en-US" baseline="30000" dirty="0"/>
              <a:t>o</a:t>
            </a:r>
            <a:r>
              <a:rPr lang="en-US" dirty="0"/>
              <a:t>C or 273K</a:t>
            </a:r>
          </a:p>
          <a:p>
            <a:pPr lvl="1"/>
            <a:r>
              <a:rPr lang="en-US" dirty="0"/>
              <a:t>Pressure = 1 </a:t>
            </a:r>
            <a:r>
              <a:rPr lang="en-US" dirty="0" err="1"/>
              <a:t>atm</a:t>
            </a:r>
            <a:r>
              <a:rPr lang="en-US" dirty="0"/>
              <a:t> or 101.3 </a:t>
            </a:r>
            <a:r>
              <a:rPr lang="en-US" dirty="0" err="1"/>
              <a:t>kPa</a:t>
            </a:r>
            <a:r>
              <a:rPr lang="en-US" dirty="0"/>
              <a:t> or 760 </a:t>
            </a:r>
            <a:r>
              <a:rPr lang="en-US" dirty="0" err="1"/>
              <a:t>torr</a:t>
            </a:r>
            <a:r>
              <a:rPr lang="en-US" dirty="0"/>
              <a:t> (mmHg)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Avogadro’s Principle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54864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Black" pitchFamily="34" charset="0"/>
              </a:rPr>
              <a:t>1 mole = 22.4 Liters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volume of a container that holds 2.4 mol of gas at STP.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2209800"/>
          <a:ext cx="5043334" cy="1797050"/>
        </p:xfrm>
        <a:graphic>
          <a:graphicData uri="http://schemas.openxmlformats.org/presentationml/2006/ole">
            <p:oleObj spid="_x0000_s24577" name="Equation" r:id="rId3" imgW="1104900" imgH="3937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0" y="25146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Arial Black" pitchFamily="34" charset="0"/>
              </a:rPr>
              <a:t>54 L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638300" y="2857500"/>
            <a:ext cx="609600" cy="5334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695700" y="3390900"/>
            <a:ext cx="609600" cy="5334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114 L of gas at STP contains how many moles?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2438400"/>
          <a:ext cx="4353232" cy="1752600"/>
        </p:xfrm>
        <a:graphic>
          <a:graphicData uri="http://schemas.openxmlformats.org/presentationml/2006/ole">
            <p:oleObj spid="_x0000_s26625" name="Equation" r:id="rId3" imgW="977476" imgH="393529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81600" y="26670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Arial Black" pitchFamily="34" charset="0"/>
              </a:rPr>
              <a:t>5.09 mol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45 L of chlorine gas at STP contains how many grams?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2362200"/>
          <a:ext cx="6804212" cy="1752600"/>
        </p:xfrm>
        <a:graphic>
          <a:graphicData uri="http://schemas.openxmlformats.org/presentationml/2006/ole">
            <p:oleObj spid="_x0000_s28673" name="Equation" r:id="rId3" imgW="1676400" imgH="4318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48768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Arial Black" pitchFamily="34" charset="0"/>
              </a:rPr>
              <a:t>142.6 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100L of hydrogen gas react at STP, how many grams of hydrogen chloride can form?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  +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Cl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 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HCl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2438400"/>
          <a:ext cx="7934178" cy="1343025"/>
        </p:xfrm>
        <a:graphic>
          <a:graphicData uri="http://schemas.openxmlformats.org/presentationml/2006/ole">
            <p:oleObj spid="_x0000_s30721" name="Equation" r:id="rId3" imgW="2552700" imgH="43180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 flipH="1" flipV="1">
            <a:off x="952500" y="2857500"/>
            <a:ext cx="457200" cy="3810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628900" y="3238500"/>
            <a:ext cx="457200" cy="3810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962400" y="3124200"/>
            <a:ext cx="1219200" cy="5334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038600" y="2438400"/>
            <a:ext cx="1219200" cy="5334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905000" y="2438400"/>
            <a:ext cx="1219200" cy="5334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248400" y="3124200"/>
            <a:ext cx="1219200" cy="5334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629400" y="2438400"/>
            <a:ext cx="1219200" cy="5334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00200" y="4724400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Arial Black" pitchFamily="34" charset="0"/>
              </a:rPr>
              <a:t>326 g </a:t>
            </a:r>
            <a:r>
              <a:rPr lang="en-US" sz="6000" dirty="0" err="1">
                <a:solidFill>
                  <a:srgbClr val="FF0000"/>
                </a:solidFill>
                <a:latin typeface="Arial Black" pitchFamily="34" charset="0"/>
              </a:rPr>
              <a:t>HCl</a:t>
            </a:r>
            <a:endParaRPr lang="en-US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Gas Law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1143000"/>
          <a:ext cx="4457700" cy="1155700"/>
        </p:xfrm>
        <a:graphic>
          <a:graphicData uri="http://schemas.openxmlformats.org/presentationml/2006/ole">
            <p:oleObj spid="_x0000_s14337" name="Equation" r:id="rId3" imgW="685502" imgH="177723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2209800"/>
            <a:ext cx="358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Black" pitchFamily="34" charset="0"/>
              </a:rPr>
              <a:t>P = pressure</a:t>
            </a:r>
          </a:p>
          <a:p>
            <a:endParaRPr lang="en-US" sz="2000" dirty="0">
              <a:latin typeface="Arial Black" pitchFamily="34" charset="0"/>
            </a:endParaRPr>
          </a:p>
          <a:p>
            <a:r>
              <a:rPr lang="en-US" sz="2000" dirty="0">
                <a:latin typeface="Arial Black" pitchFamily="34" charset="0"/>
              </a:rPr>
              <a:t>V = volume </a:t>
            </a:r>
          </a:p>
          <a:p>
            <a:r>
              <a:rPr lang="en-US" sz="2000" dirty="0">
                <a:latin typeface="Arial Black" pitchFamily="34" charset="0"/>
              </a:rPr>
              <a:t>	(in Liters!)</a:t>
            </a:r>
          </a:p>
          <a:p>
            <a:endParaRPr lang="en-US" sz="2000" dirty="0">
              <a:latin typeface="Arial Black" pitchFamily="34" charset="0"/>
            </a:endParaRPr>
          </a:p>
          <a:p>
            <a:r>
              <a:rPr lang="en-US" sz="2000" dirty="0">
                <a:latin typeface="Arial Black" pitchFamily="34" charset="0"/>
              </a:rPr>
              <a:t>n = moles</a:t>
            </a:r>
          </a:p>
          <a:p>
            <a:endParaRPr lang="en-US" sz="2000" dirty="0">
              <a:latin typeface="Arial Black" pitchFamily="34" charset="0"/>
            </a:endParaRPr>
          </a:p>
          <a:p>
            <a:r>
              <a:rPr lang="en-US" sz="2000" dirty="0">
                <a:latin typeface="Arial Black" pitchFamily="34" charset="0"/>
              </a:rPr>
              <a:t>T = </a:t>
            </a:r>
            <a:r>
              <a:rPr lang="en-US" sz="2000" dirty="0" err="1">
                <a:latin typeface="Arial Black" pitchFamily="34" charset="0"/>
              </a:rPr>
              <a:t>temperatre</a:t>
            </a:r>
            <a:r>
              <a:rPr lang="en-US" sz="2000" dirty="0">
                <a:latin typeface="Arial Black" pitchFamily="34" charset="0"/>
              </a:rPr>
              <a:t> </a:t>
            </a:r>
          </a:p>
          <a:p>
            <a:r>
              <a:rPr lang="en-US" sz="2000" dirty="0">
                <a:latin typeface="Arial Black" pitchFamily="34" charset="0"/>
              </a:rPr>
              <a:t>	(in Kelvin!)</a:t>
            </a:r>
          </a:p>
          <a:p>
            <a:endParaRPr lang="en-US" sz="2000" dirty="0">
              <a:latin typeface="Arial Black" pitchFamily="34" charset="0"/>
            </a:endParaRPr>
          </a:p>
          <a:p>
            <a:r>
              <a:rPr lang="en-US" sz="2000" dirty="0">
                <a:latin typeface="Arial Black" pitchFamily="34" charset="0"/>
              </a:rPr>
              <a:t>R = gas constant</a:t>
            </a:r>
          </a:p>
          <a:p>
            <a:endParaRPr lang="en-US" sz="2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209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Black" pitchFamily="34" charset="0"/>
              </a:rPr>
              <a:t>Gas constants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53000" y="2667000"/>
          <a:ext cx="2294194" cy="1111250"/>
        </p:xfrm>
        <a:graphic>
          <a:graphicData uri="http://schemas.openxmlformats.org/presentationml/2006/ole">
            <p:oleObj spid="_x0000_s14338" name="Equation" r:id="rId4" imgW="812447" imgH="393529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00600" y="4038600"/>
          <a:ext cx="2719644" cy="1187450"/>
        </p:xfrm>
        <a:graphic>
          <a:graphicData uri="http://schemas.openxmlformats.org/presentationml/2006/ole">
            <p:oleObj spid="_x0000_s14339" name="Equation" r:id="rId5" imgW="901309" imgH="393529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029200" y="5410200"/>
          <a:ext cx="2514600" cy="1199271"/>
        </p:xfrm>
        <a:graphic>
          <a:graphicData uri="http://schemas.openxmlformats.org/presentationml/2006/ole">
            <p:oleObj spid="_x0000_s14340" name="Equation" r:id="rId6" imgW="8255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volume would be occupied by 1.00 moles of gas at 0</a:t>
            </a:r>
            <a:r>
              <a:rPr lang="en-US" baseline="30000" dirty="0"/>
              <a:t>o</a:t>
            </a:r>
            <a:r>
              <a:rPr lang="en-US" dirty="0"/>
              <a:t>C at 1 </a:t>
            </a:r>
            <a:r>
              <a:rPr lang="en-US" dirty="0" err="1"/>
              <a:t>atm</a:t>
            </a:r>
            <a:r>
              <a:rPr lang="en-US" dirty="0"/>
              <a:t> pressure?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Volume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7200" y="1447800"/>
          <a:ext cx="2971800" cy="770467"/>
        </p:xfrm>
        <a:graphic>
          <a:graphicData uri="http://schemas.openxmlformats.org/presentationml/2006/ole">
            <p:oleObj spid="_x0000_s16385" name="Equation" r:id="rId3" imgW="685502" imgH="177723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304800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 = 1 </a:t>
            </a:r>
            <a:r>
              <a:rPr lang="en-US" sz="2800" dirty="0" err="1"/>
              <a:t>atm</a:t>
            </a:r>
            <a:endParaRPr lang="en-US" sz="2800" dirty="0"/>
          </a:p>
          <a:p>
            <a:r>
              <a:rPr lang="en-US" sz="2800" dirty="0"/>
              <a:t>V = ?</a:t>
            </a:r>
          </a:p>
          <a:p>
            <a:r>
              <a:rPr lang="en-US" sz="2800" dirty="0"/>
              <a:t>n = 1 mol</a:t>
            </a:r>
          </a:p>
          <a:p>
            <a:r>
              <a:rPr lang="en-US" sz="2800" dirty="0"/>
              <a:t>R = 0.082 (because pressure is in </a:t>
            </a:r>
            <a:r>
              <a:rPr lang="en-US" sz="2800" dirty="0" err="1"/>
              <a:t>atm</a:t>
            </a:r>
            <a:r>
              <a:rPr lang="en-US" sz="2800" dirty="0"/>
              <a:t>)</a:t>
            </a:r>
          </a:p>
          <a:p>
            <a:r>
              <a:rPr lang="en-US" sz="2800" dirty="0"/>
              <a:t>T = 0</a:t>
            </a:r>
            <a:r>
              <a:rPr lang="en-US" sz="2800" baseline="30000" dirty="0"/>
              <a:t>o</a:t>
            </a:r>
            <a:r>
              <a:rPr lang="en-US" sz="2800" dirty="0"/>
              <a:t>C + 273 = 273 K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" y="3276600"/>
          <a:ext cx="8686800" cy="1447800"/>
        </p:xfrm>
        <a:graphic>
          <a:graphicData uri="http://schemas.openxmlformats.org/presentationml/2006/ole">
            <p:oleObj spid="_x0000_s16386" name="Equation" r:id="rId4" imgW="2590800" imgH="431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43200" y="51816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Arial Black" pitchFamily="34" charset="0"/>
              </a:rPr>
              <a:t>V = 22.4L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3162300" y="37719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5600700" y="41529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8191500" y="36957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6591300" y="41529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723900" y="37719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286500" y="34671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gas has a volume of 2.20L at 25</a:t>
            </a:r>
            <a:r>
              <a:rPr lang="en-US" baseline="30000" dirty="0"/>
              <a:t>o</a:t>
            </a:r>
            <a:r>
              <a:rPr lang="en-US" dirty="0"/>
              <a:t>C.  If there are 0.085 moles of the gas, under what pressure, in </a:t>
            </a:r>
            <a:r>
              <a:rPr lang="en-US" dirty="0" err="1"/>
              <a:t>torr</a:t>
            </a:r>
            <a:r>
              <a:rPr lang="en-US" dirty="0"/>
              <a:t>, must the gas be held?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given 3 of the variables, we can solve for the 4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7200" y="533400"/>
          <a:ext cx="2819400" cy="730956"/>
        </p:xfrm>
        <a:graphic>
          <a:graphicData uri="http://schemas.openxmlformats.org/presentationml/2006/ole">
            <p:oleObj spid="_x0000_s18433" name="Equation" r:id="rId3" imgW="685502" imgH="177723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304800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 = ?</a:t>
            </a:r>
          </a:p>
          <a:p>
            <a:r>
              <a:rPr lang="en-US" sz="2800" dirty="0"/>
              <a:t>V = 2.20L</a:t>
            </a:r>
          </a:p>
          <a:p>
            <a:r>
              <a:rPr lang="en-US" sz="2800" dirty="0"/>
              <a:t>n = 0.085 mol</a:t>
            </a:r>
          </a:p>
          <a:p>
            <a:r>
              <a:rPr lang="en-US" sz="2800" dirty="0"/>
              <a:t>R = 62.4 (because the problem asks for </a:t>
            </a:r>
            <a:r>
              <a:rPr lang="en-US" sz="2800" dirty="0" err="1"/>
              <a:t>torr</a:t>
            </a:r>
            <a:r>
              <a:rPr lang="en-US" sz="2800" dirty="0"/>
              <a:t>)</a:t>
            </a:r>
          </a:p>
          <a:p>
            <a:r>
              <a:rPr lang="en-US" sz="2800" dirty="0"/>
              <a:t>T = 25</a:t>
            </a:r>
            <a:r>
              <a:rPr lang="en-US" sz="2800" baseline="30000" dirty="0"/>
              <a:t>o</a:t>
            </a:r>
            <a:r>
              <a:rPr lang="en-US" sz="2800" dirty="0"/>
              <a:t>C + 273 = 298 K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" y="3289300"/>
          <a:ext cx="8792882" cy="1358900"/>
        </p:xfrm>
        <a:graphic>
          <a:graphicData uri="http://schemas.openxmlformats.org/presentationml/2006/ole">
            <p:oleObj spid="_x0000_s18434" name="Equation" r:id="rId4" imgW="2794000" imgH="43180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 flipH="1" flipV="1">
            <a:off x="3848100" y="37719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5905500" y="40767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743700" y="40767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8267700" y="36957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5676900" y="33909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409700" y="36957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09800" y="54102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Arial Black" pitchFamily="34" charset="0"/>
              </a:rPr>
              <a:t>P = 718.5 </a:t>
            </a:r>
            <a:r>
              <a:rPr lang="en-US" sz="4400" dirty="0" err="1">
                <a:solidFill>
                  <a:srgbClr val="FF0000"/>
                </a:solidFill>
                <a:latin typeface="Arial Black" pitchFamily="34" charset="0"/>
              </a:rPr>
              <a:t>torr</a:t>
            </a:r>
            <a:endParaRPr lang="en-US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dirty="0"/>
              <a:t>A gas has a volume of 31.2L at 28</a:t>
            </a:r>
            <a:r>
              <a:rPr lang="en-US" baseline="30000" dirty="0"/>
              <a:t>o</a:t>
            </a:r>
            <a:r>
              <a:rPr lang="en-US" dirty="0"/>
              <a:t>C and 82.6 </a:t>
            </a:r>
            <a:r>
              <a:rPr lang="en-US" dirty="0" err="1"/>
              <a:t>kPa</a:t>
            </a:r>
            <a:r>
              <a:rPr lang="en-US" dirty="0"/>
              <a:t>.  How many moles are in the sample?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many molecules would that be?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moles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57200" y="533400"/>
          <a:ext cx="2819400" cy="730250"/>
        </p:xfrm>
        <a:graphic>
          <a:graphicData uri="http://schemas.openxmlformats.org/presentationml/2006/ole">
            <p:oleObj spid="_x0000_s20481" name="Equation" r:id="rId3" imgW="685502" imgH="177723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304800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 = 82.6kPa</a:t>
            </a:r>
          </a:p>
          <a:p>
            <a:r>
              <a:rPr lang="en-US" sz="2800" dirty="0"/>
              <a:t>V = 31.2 L</a:t>
            </a:r>
          </a:p>
          <a:p>
            <a:r>
              <a:rPr lang="en-US" sz="2800" dirty="0"/>
              <a:t>n = ?</a:t>
            </a:r>
          </a:p>
          <a:p>
            <a:r>
              <a:rPr lang="en-US" sz="2800" dirty="0"/>
              <a:t>R = 8.31 (because the problem gives you </a:t>
            </a:r>
            <a:r>
              <a:rPr lang="en-US" sz="2800" dirty="0" err="1"/>
              <a:t>kPa</a:t>
            </a:r>
            <a:r>
              <a:rPr lang="en-US" sz="2800" dirty="0"/>
              <a:t>)</a:t>
            </a:r>
          </a:p>
          <a:p>
            <a:r>
              <a:rPr lang="en-US" sz="2800" dirty="0"/>
              <a:t>T = 28</a:t>
            </a:r>
            <a:r>
              <a:rPr lang="en-US" sz="2800" baseline="30000" dirty="0"/>
              <a:t>o</a:t>
            </a:r>
            <a:r>
              <a:rPr lang="en-US" sz="2800" dirty="0"/>
              <a:t>C + 273 = 301 K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" y="3276600"/>
          <a:ext cx="8899712" cy="1447800"/>
        </p:xfrm>
        <a:graphic>
          <a:graphicData uri="http://schemas.openxmlformats.org/presentationml/2006/ole">
            <p:oleObj spid="_x0000_s20482" name="Equation" r:id="rId4" imgW="2654300" imgH="43180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 flipH="1" flipV="1">
            <a:off x="1257300" y="37719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086100" y="37719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5524500" y="34671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438900" y="34671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667500" y="41529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8267700" y="36957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38400" y="52578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rial Black" pitchFamily="34" charset="0"/>
              </a:rPr>
              <a:t>n = 1.03 moles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molecules?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1600200"/>
          <a:ext cx="6692900" cy="787400"/>
        </p:xfrm>
        <a:graphic>
          <a:graphicData uri="http://schemas.openxmlformats.org/presentationml/2006/ole">
            <p:oleObj spid="_x0000_s21505" name="Equation" r:id="rId3" imgW="1726451" imgH="203112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3048000"/>
          <a:ext cx="6970569" cy="1428750"/>
        </p:xfrm>
        <a:graphic>
          <a:graphicData uri="http://schemas.openxmlformats.org/presentationml/2006/ole">
            <p:oleObj spid="_x0000_s21506" name="Equation" r:id="rId4" imgW="2044700" imgH="41910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 flipH="1" flipV="1">
            <a:off x="1485900" y="36195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4610100" y="4000500"/>
            <a:ext cx="533400" cy="45720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4400" y="52578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Arial Black" pitchFamily="34" charset="0"/>
              </a:rPr>
              <a:t>6.20 x 10</a:t>
            </a:r>
            <a:r>
              <a:rPr lang="en-US" sz="4400" baseline="30000" dirty="0">
                <a:solidFill>
                  <a:srgbClr val="FF0000"/>
                </a:solidFill>
                <a:latin typeface="Arial Black" pitchFamily="34" charset="0"/>
              </a:rPr>
              <a:t>23</a:t>
            </a:r>
            <a:r>
              <a:rPr lang="en-US" sz="4400" dirty="0">
                <a:solidFill>
                  <a:srgbClr val="FF0000"/>
                </a:solidFill>
                <a:latin typeface="Arial Black" pitchFamily="34" charset="0"/>
              </a:rPr>
              <a:t> molecules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346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Concourse</vt:lpstr>
      <vt:lpstr>Equation</vt:lpstr>
      <vt:lpstr>Gas Laws</vt:lpstr>
      <vt:lpstr>Ideal Gas Law</vt:lpstr>
      <vt:lpstr>Find Volume</vt:lpstr>
      <vt:lpstr>Slide 4</vt:lpstr>
      <vt:lpstr>When given 3 of the variables, we can solve for the 4th.</vt:lpstr>
      <vt:lpstr>Slide 6</vt:lpstr>
      <vt:lpstr>Find moles</vt:lpstr>
      <vt:lpstr>Slide 8</vt:lpstr>
      <vt:lpstr>How many molecules?</vt:lpstr>
      <vt:lpstr>Avogadro’s Principle</vt:lpstr>
      <vt:lpstr>Practice</vt:lpstr>
      <vt:lpstr>Slide 12</vt:lpstr>
      <vt:lpstr>Slide 13</vt:lpstr>
      <vt:lpstr>Slide 14</vt:lpstr>
      <vt:lpstr>Slide 15</vt:lpstr>
      <vt:lpstr>Slide 16</vt:lpstr>
      <vt:lpstr>1 H2  + 1 Cl2    2 HCl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Laws</dc:title>
  <dc:creator>Jesse</dc:creator>
  <cp:lastModifiedBy>Jesse</cp:lastModifiedBy>
  <cp:revision>15</cp:revision>
  <dcterms:created xsi:type="dcterms:W3CDTF">2014-04-26T15:02:32Z</dcterms:created>
  <dcterms:modified xsi:type="dcterms:W3CDTF">2020-04-16T13:58:43Z</dcterms:modified>
</cp:coreProperties>
</file>