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8" r:id="rId11"/>
    <p:sldId id="269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227DD4-78DB-48D2-8785-970294910662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5689EE-49E7-4AA7-BA03-8124DF7F5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&amp;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Anion</a:t>
            </a:r>
            <a:r>
              <a:rPr lang="en-US" dirty="0" smtClean="0"/>
              <a:t>		</a:t>
            </a:r>
            <a:r>
              <a:rPr lang="en-US" u="sng" dirty="0" smtClean="0"/>
              <a:t>Acid Name</a:t>
            </a:r>
            <a:r>
              <a:rPr lang="en-US" dirty="0" smtClean="0"/>
              <a:t>			</a:t>
            </a:r>
            <a:r>
              <a:rPr lang="en-US" u="sng" dirty="0" smtClean="0"/>
              <a:t>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ide</a:t>
            </a:r>
            <a:r>
              <a:rPr lang="en-US" dirty="0" smtClean="0"/>
              <a:t>			hydro—</a:t>
            </a:r>
            <a:r>
              <a:rPr lang="en-US" dirty="0" err="1" smtClean="0"/>
              <a:t>ic</a:t>
            </a:r>
            <a:r>
              <a:rPr lang="en-US" dirty="0" smtClean="0"/>
              <a:t>			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     </a:t>
            </a:r>
            <a:r>
              <a:rPr lang="en-US" b="1" dirty="0" smtClean="0"/>
              <a:t>hydrochloric acid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ite</a:t>
            </a:r>
            <a:r>
              <a:rPr lang="en-US" dirty="0" smtClean="0"/>
              <a:t>				--</a:t>
            </a:r>
            <a:r>
              <a:rPr lang="en-US" dirty="0" err="1" smtClean="0"/>
              <a:t>ous</a:t>
            </a:r>
            <a:r>
              <a:rPr lang="en-US" dirty="0" smtClean="0"/>
              <a:t> 		HNO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r>
              <a:rPr lang="en-US" b="1" dirty="0" smtClean="0"/>
              <a:t>nitrous acid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-ate				--</a:t>
            </a:r>
            <a:r>
              <a:rPr lang="en-US" dirty="0" err="1" smtClean="0"/>
              <a:t>ic</a:t>
            </a:r>
            <a:r>
              <a:rPr lang="en-US" dirty="0" smtClean="0"/>
              <a:t>			HNO</a:t>
            </a:r>
            <a:r>
              <a:rPr lang="en-US" baseline="-25000" dirty="0" smtClean="0"/>
              <a:t>3</a:t>
            </a:r>
          </a:p>
          <a:p>
            <a:pPr>
              <a:buNone/>
            </a:pPr>
            <a:r>
              <a:rPr lang="en-US" dirty="0" smtClean="0"/>
              <a:t>							</a:t>
            </a:r>
            <a:r>
              <a:rPr lang="en-US" b="1" dirty="0" smtClean="0"/>
              <a:t>nitric acid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867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**only binary acids use “hydro”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2743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HF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these. .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3202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Sulfuric Acid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1584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Hydrofluoric Acid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204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Phosphoric Acid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586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Sulfurous Acid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5968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Carbonic Acid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54350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Nitric Acid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Monoprotic</a:t>
            </a:r>
            <a:r>
              <a:rPr lang="en-US" dirty="0" smtClean="0"/>
              <a:t> – has 1 hydrogen</a:t>
            </a:r>
          </a:p>
          <a:p>
            <a:pPr lvl="1"/>
            <a:r>
              <a:rPr lang="en-US" dirty="0" err="1" smtClean="0"/>
              <a:t>HCl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err="1" smtClean="0"/>
              <a:t>Diprotic</a:t>
            </a:r>
            <a:r>
              <a:rPr lang="en-US" dirty="0" smtClean="0"/>
              <a:t> – has 2 </a:t>
            </a:r>
            <a:r>
              <a:rPr lang="en-US" dirty="0" err="1" smtClean="0"/>
              <a:t>hydrogens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b="1" u="sng" dirty="0" err="1" smtClean="0"/>
              <a:t>Triprotic</a:t>
            </a:r>
            <a:r>
              <a:rPr lang="en-US" dirty="0" smtClean="0"/>
              <a:t> – has 3 </a:t>
            </a:r>
            <a:r>
              <a:rPr lang="en-US" dirty="0" err="1" smtClean="0"/>
              <a:t>hydrogens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Acids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b="1" u="sng" dirty="0" smtClean="0"/>
              <a:t>Anhydrides</a:t>
            </a:r>
            <a:r>
              <a:rPr lang="en-US" dirty="0" smtClean="0"/>
              <a:t> – </a:t>
            </a:r>
            <a:r>
              <a:rPr lang="en-US" smtClean="0"/>
              <a:t>acids or </a:t>
            </a:r>
            <a:r>
              <a:rPr lang="en-US" dirty="0" smtClean="0"/>
              <a:t>bases that have had H</a:t>
            </a:r>
            <a:r>
              <a:rPr lang="en-US" baseline="-25000" dirty="0" smtClean="0"/>
              <a:t>2</a:t>
            </a:r>
            <a:r>
              <a:rPr lang="en-US" dirty="0" smtClean="0"/>
              <a:t>O removed</a:t>
            </a:r>
          </a:p>
          <a:p>
            <a:endParaRPr lang="en-US" dirty="0" smtClean="0"/>
          </a:p>
          <a:p>
            <a:r>
              <a:rPr lang="en-US" b="1" u="sng" dirty="0" smtClean="0"/>
              <a:t>Acidic anhydrides </a:t>
            </a:r>
            <a:r>
              <a:rPr lang="en-US" dirty="0" smtClean="0"/>
              <a:t>– produce an acid when dissolved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Basic anhydrides </a:t>
            </a:r>
            <a:r>
              <a:rPr lang="en-US" dirty="0" smtClean="0"/>
              <a:t>– produce a base when dissolved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19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</a:t>
            </a:r>
            <a:r>
              <a:rPr lang="en-US" sz="3600" baseline="-25000" dirty="0" smtClean="0"/>
              <a:t>2(g)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(l)</a:t>
            </a:r>
            <a:r>
              <a:rPr lang="en-US" sz="3600" dirty="0" smtClean="0"/>
              <a:t>  </a:t>
            </a:r>
            <a:r>
              <a:rPr lang="en-US" sz="3600" dirty="0" smtClean="0">
                <a:sym typeface="Wingdings" pitchFamily="2" charset="2"/>
              </a:rPr>
              <a:t>  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SO</a:t>
            </a:r>
            <a:r>
              <a:rPr lang="en-US" sz="3600" baseline="-25000" dirty="0" smtClean="0">
                <a:sym typeface="Wingdings" pitchFamily="2" charset="2"/>
              </a:rPr>
              <a:t>4(</a:t>
            </a:r>
            <a:r>
              <a:rPr lang="en-US" sz="3600" baseline="-25000" dirty="0" err="1" smtClean="0">
                <a:sym typeface="Wingdings" pitchFamily="2" charset="2"/>
              </a:rPr>
              <a:t>aq</a:t>
            </a:r>
            <a:r>
              <a:rPr lang="en-US" sz="3600" baseline="-25000" dirty="0" smtClean="0">
                <a:sym typeface="Wingdings" pitchFamily="2" charset="2"/>
              </a:rPr>
              <a:t>)</a:t>
            </a:r>
            <a:endParaRPr lang="en-US" sz="36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1448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(s)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(l)</a:t>
            </a:r>
            <a:r>
              <a:rPr lang="en-US" sz="3600" dirty="0" smtClean="0"/>
              <a:t>  </a:t>
            </a:r>
            <a:r>
              <a:rPr lang="en-US" sz="3600" dirty="0" smtClean="0">
                <a:sym typeface="Wingdings" pitchFamily="2" charset="2"/>
              </a:rPr>
              <a:t>  2 </a:t>
            </a:r>
            <a:r>
              <a:rPr lang="en-US" sz="3600" dirty="0" err="1" smtClean="0">
                <a:sym typeface="Wingdings" pitchFamily="2" charset="2"/>
              </a:rPr>
              <a:t>NaOH</a:t>
            </a:r>
            <a:r>
              <a:rPr lang="en-US" sz="3600" baseline="-25000" dirty="0" smtClean="0">
                <a:sym typeface="Wingdings" pitchFamily="2" charset="2"/>
              </a:rPr>
              <a:t>(</a:t>
            </a:r>
            <a:r>
              <a:rPr lang="en-US" sz="3600" baseline="-25000" dirty="0" err="1" smtClean="0">
                <a:sym typeface="Wingdings" pitchFamily="2" charset="2"/>
              </a:rPr>
              <a:t>aq</a:t>
            </a:r>
            <a:r>
              <a:rPr lang="en-US" sz="3600" baseline="-25000" dirty="0" smtClean="0">
                <a:sym typeface="Wingdings" pitchFamily="2" charset="2"/>
              </a:rPr>
              <a:t>)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form a salt and water</a:t>
            </a:r>
          </a:p>
          <a:p>
            <a:endParaRPr lang="en-US" dirty="0" smtClean="0"/>
          </a:p>
          <a:p>
            <a:r>
              <a:rPr lang="en-US" b="1" u="sng" dirty="0" smtClean="0"/>
              <a:t>Salt</a:t>
            </a:r>
            <a:r>
              <a:rPr lang="en-US" dirty="0" smtClean="0"/>
              <a:t> – a crystalline compound formed form an acids anion and a bases </a:t>
            </a:r>
            <a:r>
              <a:rPr lang="en-US" dirty="0" err="1" smtClean="0"/>
              <a:t>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Neutralization Reactions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4306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 pitchFamily="34" charset="0"/>
              </a:rPr>
              <a:t>HCl</a:t>
            </a:r>
            <a:r>
              <a:rPr lang="en-US" sz="3600" baseline="-25000" dirty="0" smtClean="0">
                <a:latin typeface="Arial Black" pitchFamily="34" charset="0"/>
              </a:rPr>
              <a:t>(</a:t>
            </a:r>
            <a:r>
              <a:rPr lang="en-US" sz="3600" baseline="-25000" dirty="0" err="1" smtClean="0">
                <a:latin typeface="Arial Black" pitchFamily="34" charset="0"/>
              </a:rPr>
              <a:t>aq</a:t>
            </a:r>
            <a:r>
              <a:rPr lang="en-US" sz="3600" baseline="-25000" dirty="0" smtClean="0">
                <a:latin typeface="Arial Black" pitchFamily="34" charset="0"/>
              </a:rPr>
              <a:t>)</a:t>
            </a:r>
            <a:r>
              <a:rPr lang="en-US" sz="3600" dirty="0" smtClean="0">
                <a:latin typeface="Arial Black" pitchFamily="34" charset="0"/>
              </a:rPr>
              <a:t> + </a:t>
            </a:r>
            <a:r>
              <a:rPr lang="en-US" sz="3600" dirty="0" err="1" smtClean="0">
                <a:latin typeface="Arial Black" pitchFamily="34" charset="0"/>
              </a:rPr>
              <a:t>NaOH</a:t>
            </a:r>
            <a:r>
              <a:rPr lang="en-US" sz="3600" baseline="-25000" dirty="0" smtClean="0">
                <a:latin typeface="Arial Black" pitchFamily="34" charset="0"/>
              </a:rPr>
              <a:t>(</a:t>
            </a:r>
            <a:r>
              <a:rPr lang="en-US" sz="3600" baseline="-25000" dirty="0" err="1" smtClean="0">
                <a:latin typeface="Arial Black" pitchFamily="34" charset="0"/>
              </a:rPr>
              <a:t>aq</a:t>
            </a:r>
            <a:r>
              <a:rPr lang="en-US" sz="3600" baseline="-25000" dirty="0" smtClean="0">
                <a:latin typeface="Arial Black" pitchFamily="34" charset="0"/>
              </a:rPr>
              <a:t>)</a:t>
            </a:r>
            <a:r>
              <a:rPr lang="en-US" sz="3600" dirty="0" smtClean="0">
                <a:latin typeface="Arial Black" pitchFamily="34" charset="0"/>
              </a:rPr>
              <a:t>  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  </a:t>
            </a:r>
            <a:r>
              <a:rPr lang="en-US" sz="3600" dirty="0" err="1" smtClean="0">
                <a:latin typeface="Arial Black" pitchFamily="34" charset="0"/>
                <a:sym typeface="Wingdings" pitchFamily="2" charset="2"/>
              </a:rPr>
              <a:t>NaCl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(s)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 + H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2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O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(l)</a:t>
            </a:r>
            <a:endParaRPr lang="en-US" sz="3600" baseline="-25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act as either an acid or a base</a:t>
            </a:r>
          </a:p>
          <a:p>
            <a:endParaRPr lang="en-US" dirty="0" smtClean="0"/>
          </a:p>
          <a:p>
            <a:r>
              <a:rPr lang="en-US" dirty="0" smtClean="0"/>
              <a:t>Water is </a:t>
            </a:r>
            <a:r>
              <a:rPr lang="en-US" dirty="0" err="1" smtClean="0"/>
              <a:t>amphoteric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Amphoteric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produce hydrogen ions</a:t>
            </a:r>
          </a:p>
          <a:p>
            <a:endParaRPr lang="en-US" dirty="0" smtClean="0"/>
          </a:p>
          <a:p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 + 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Bases produce hydroxide ions</a:t>
            </a:r>
          </a:p>
          <a:p>
            <a:endParaRPr lang="en-US" dirty="0" smtClean="0"/>
          </a:p>
          <a:p>
            <a:r>
              <a:rPr lang="en-US" dirty="0" err="1" smtClean="0"/>
              <a:t>NaOH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 +  OH</a:t>
            </a:r>
            <a:r>
              <a:rPr lang="en-US" baseline="30000" dirty="0" smtClean="0">
                <a:sym typeface="Wingdings" pitchFamily="2" charset="2"/>
              </a:rPr>
              <a:t>-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Arrhenius Theory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36415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H</a:t>
            </a:r>
            <a:r>
              <a:rPr lang="en-US" sz="4400" baseline="30000" dirty="0" smtClean="0">
                <a:latin typeface="Arial Black" pitchFamily="34" charset="0"/>
              </a:rPr>
              <a:t>+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269159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OH</a:t>
            </a:r>
            <a:r>
              <a:rPr lang="en-US" sz="4400" baseline="30000" dirty="0">
                <a:latin typeface="Arial Black" pitchFamily="34" charset="0"/>
              </a:rPr>
              <a:t>-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Acids </a:t>
            </a:r>
            <a:r>
              <a:rPr lang="en-US" i="1" u="sng" dirty="0" smtClean="0"/>
              <a:t>donate</a:t>
            </a:r>
            <a:r>
              <a:rPr lang="en-US" dirty="0" smtClean="0"/>
              <a:t> protons (+)</a:t>
            </a:r>
          </a:p>
          <a:p>
            <a:endParaRPr lang="en-US" dirty="0" smtClean="0"/>
          </a:p>
          <a:p>
            <a:r>
              <a:rPr lang="en-US" dirty="0" smtClean="0"/>
              <a:t>Bases </a:t>
            </a:r>
            <a:r>
              <a:rPr lang="en-US" i="1" u="sng" dirty="0" smtClean="0"/>
              <a:t>accept</a:t>
            </a:r>
            <a:r>
              <a:rPr lang="en-US" dirty="0" smtClean="0"/>
              <a:t> protons (+)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Conjugate acid </a:t>
            </a:r>
            <a:r>
              <a:rPr lang="en-US" dirty="0" smtClean="0"/>
              <a:t>– particle formed when a base gains a hydrogen ion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Conjugate bases </a:t>
            </a:r>
            <a:r>
              <a:rPr lang="en-US" dirty="0" smtClean="0"/>
              <a:t>– particle that remains when an acid has donated a hydrogen ion</a:t>
            </a:r>
          </a:p>
          <a:p>
            <a:endParaRPr lang="en-US" dirty="0" smtClean="0"/>
          </a:p>
          <a:p>
            <a:r>
              <a:rPr lang="en-US" b="1" u="sng" dirty="0" smtClean="0"/>
              <a:t>Conjugate acid-base pair </a:t>
            </a:r>
            <a:r>
              <a:rPr lang="en-US" dirty="0" smtClean="0"/>
              <a:t>– 2 substances that are related by the loss or gain of a single hydrogen ion</a:t>
            </a:r>
          </a:p>
          <a:p>
            <a:pPr lvl="1"/>
            <a:r>
              <a:rPr lang="en-US" dirty="0" smtClean="0"/>
              <a:t>Ex: NH</a:t>
            </a:r>
            <a:r>
              <a:rPr lang="en-US" baseline="-25000" dirty="0" smtClean="0"/>
              <a:t>3</a:t>
            </a:r>
            <a:r>
              <a:rPr lang="en-US" dirty="0" smtClean="0"/>
              <a:t> and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Bronsted</a:t>
            </a:r>
            <a:r>
              <a:rPr lang="en-US" dirty="0" smtClean="0"/>
              <a:t>- Lowry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0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 pitchFamily="34" charset="0"/>
              </a:rPr>
              <a:t>HCl</a:t>
            </a:r>
            <a:r>
              <a:rPr lang="en-US" sz="3600" baseline="-25000" dirty="0" smtClean="0">
                <a:latin typeface="Arial Black" pitchFamily="34" charset="0"/>
              </a:rPr>
              <a:t>(g)</a:t>
            </a:r>
            <a:r>
              <a:rPr lang="en-US" sz="3600" dirty="0" smtClean="0">
                <a:latin typeface="Arial Black" pitchFamily="34" charset="0"/>
              </a:rPr>
              <a:t> +  H</a:t>
            </a:r>
            <a:r>
              <a:rPr lang="en-US" sz="3600" baseline="-25000" dirty="0" smtClean="0">
                <a:latin typeface="Arial Black" pitchFamily="34" charset="0"/>
              </a:rPr>
              <a:t>2</a:t>
            </a:r>
            <a:r>
              <a:rPr lang="en-US" sz="3600" dirty="0" smtClean="0">
                <a:latin typeface="Arial Black" pitchFamily="34" charset="0"/>
              </a:rPr>
              <a:t>O</a:t>
            </a:r>
            <a:r>
              <a:rPr lang="en-US" sz="3600" baseline="-25000" dirty="0" smtClean="0">
                <a:latin typeface="Arial Black" pitchFamily="34" charset="0"/>
              </a:rPr>
              <a:t>(l)</a:t>
            </a:r>
            <a:r>
              <a:rPr lang="en-US" sz="3600" dirty="0" smtClean="0">
                <a:latin typeface="Arial Black" pitchFamily="34" charset="0"/>
              </a:rPr>
              <a:t>  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</a:t>
            </a:r>
            <a:endParaRPr lang="en-US" sz="3600" baseline="-25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Cl</a:t>
            </a:r>
            <a:r>
              <a:rPr lang="en-US" sz="3600" baseline="30000" dirty="0" smtClean="0">
                <a:latin typeface="Arial Black" pitchFamily="34" charset="0"/>
                <a:sym typeface="Wingdings" pitchFamily="2" charset="2"/>
              </a:rPr>
              <a:t>-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</a:t>
            </a:r>
            <a:r>
              <a:rPr lang="en-US" sz="3600" baseline="-25000" dirty="0" err="1" smtClean="0">
                <a:latin typeface="Arial Black" pitchFamily="34" charset="0"/>
                <a:sym typeface="Wingdings" pitchFamily="2" charset="2"/>
              </a:rPr>
              <a:t>aq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)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 + H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3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O</a:t>
            </a:r>
            <a:r>
              <a:rPr lang="en-US" sz="3600" baseline="30000" dirty="0" smtClean="0">
                <a:latin typeface="Arial Black" pitchFamily="34" charset="0"/>
                <a:sym typeface="Wingdings" pitchFamily="2" charset="2"/>
              </a:rPr>
              <a:t>+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</a:t>
            </a:r>
            <a:r>
              <a:rPr lang="en-US" sz="3600" baseline="-25000" dirty="0" err="1" smtClean="0">
                <a:latin typeface="Arial Black" pitchFamily="34" charset="0"/>
                <a:sym typeface="Wingdings" pitchFamily="2" charset="2"/>
              </a:rPr>
              <a:t>aq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19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Acid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819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Conj. Acid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819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Conj. Base</a:t>
            </a:r>
            <a:endParaRPr lang="en-US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28295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Base</a:t>
            </a:r>
            <a:endParaRPr lang="en-US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Acid + Base  </a:t>
            </a:r>
            <a:r>
              <a:rPr lang="en-US" sz="3200" dirty="0" smtClean="0">
                <a:latin typeface="Arial Black" pitchFamily="34" charset="0"/>
                <a:sym typeface="Wingdings" pitchFamily="2" charset="2"/>
              </a:rPr>
              <a:t>  Conj. Base + Conj. Acid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NH</a:t>
            </a:r>
            <a:r>
              <a:rPr lang="en-US" sz="3600" baseline="-25000" dirty="0" smtClean="0">
                <a:latin typeface="Arial Black" pitchFamily="34" charset="0"/>
              </a:rPr>
              <a:t>3(g)</a:t>
            </a:r>
            <a:r>
              <a:rPr lang="en-US" sz="3600" dirty="0" smtClean="0">
                <a:latin typeface="Arial Black" pitchFamily="34" charset="0"/>
              </a:rPr>
              <a:t> +  H</a:t>
            </a:r>
            <a:r>
              <a:rPr lang="en-US" sz="3600" baseline="-25000" dirty="0" smtClean="0">
                <a:latin typeface="Arial Black" pitchFamily="34" charset="0"/>
              </a:rPr>
              <a:t>2</a:t>
            </a:r>
            <a:r>
              <a:rPr lang="en-US" sz="3600" dirty="0" smtClean="0">
                <a:latin typeface="Arial Black" pitchFamily="34" charset="0"/>
              </a:rPr>
              <a:t>O</a:t>
            </a:r>
            <a:r>
              <a:rPr lang="en-US" sz="3600" baseline="-25000" dirty="0" smtClean="0">
                <a:latin typeface="Arial Black" pitchFamily="34" charset="0"/>
              </a:rPr>
              <a:t>(l)</a:t>
            </a:r>
            <a:r>
              <a:rPr lang="en-US" sz="3600" dirty="0" smtClean="0">
                <a:latin typeface="Arial Black" pitchFamily="34" charset="0"/>
              </a:rPr>
              <a:t>  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</a:t>
            </a:r>
            <a:endParaRPr lang="en-US" sz="3600" baseline="-25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42304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NH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4</a:t>
            </a:r>
            <a:r>
              <a:rPr lang="en-US" sz="3600" baseline="30000" dirty="0" smtClean="0">
                <a:latin typeface="Arial Black" pitchFamily="34" charset="0"/>
                <a:sym typeface="Wingdings" pitchFamily="2" charset="2"/>
              </a:rPr>
              <a:t>+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</a:t>
            </a:r>
            <a:r>
              <a:rPr lang="en-US" sz="3600" baseline="-25000" dirty="0" err="1" smtClean="0">
                <a:latin typeface="Arial Black" pitchFamily="34" charset="0"/>
                <a:sym typeface="Wingdings" pitchFamily="2" charset="2"/>
              </a:rPr>
              <a:t>aq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)</a:t>
            </a:r>
            <a:r>
              <a:rPr lang="en-US" sz="3600" dirty="0" smtClean="0">
                <a:latin typeface="Arial Black" pitchFamily="34" charset="0"/>
                <a:sym typeface="Wingdings" pitchFamily="2" charset="2"/>
              </a:rPr>
              <a:t> + OH</a:t>
            </a:r>
            <a:r>
              <a:rPr lang="en-US" sz="3600" baseline="30000" dirty="0" smtClean="0">
                <a:latin typeface="Arial Black" pitchFamily="34" charset="0"/>
                <a:sym typeface="Wingdings" pitchFamily="2" charset="2"/>
              </a:rPr>
              <a:t>-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(</a:t>
            </a:r>
            <a:r>
              <a:rPr lang="en-US" sz="3600" baseline="-25000" dirty="0" err="1" smtClean="0">
                <a:latin typeface="Arial Black" pitchFamily="34" charset="0"/>
                <a:sym typeface="Wingdings" pitchFamily="2" charset="2"/>
              </a:rPr>
              <a:t>aq</a:t>
            </a:r>
            <a:r>
              <a:rPr lang="en-US" sz="3600" baseline="-25000" dirty="0" smtClean="0">
                <a:latin typeface="Arial Black" pitchFamily="34" charset="0"/>
                <a:sym typeface="Wingdings" pitchFamily="2" charset="2"/>
              </a:rPr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5029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Acid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963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Base</a:t>
            </a:r>
            <a:endParaRPr lang="en-US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49631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Conj. Base</a:t>
            </a:r>
            <a:endParaRPr lang="en-US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49631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Conj. Acid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836" y="1166018"/>
            <a:ext cx="8229600" cy="5158582"/>
          </a:xfrm>
        </p:spPr>
        <p:txBody>
          <a:bodyPr/>
          <a:lstStyle/>
          <a:p>
            <a:endParaRPr lang="en-US" b="1" i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Acids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electron pair </a:t>
            </a:r>
            <a:r>
              <a:rPr lang="en-US" b="1" u="sng" dirty="0" smtClean="0">
                <a:solidFill>
                  <a:srgbClr val="FF0000"/>
                </a:solidFill>
              </a:rPr>
              <a:t>acceptors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0070C0"/>
                </a:solidFill>
              </a:rPr>
              <a:t>Bases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are electron pair </a:t>
            </a:r>
            <a:r>
              <a:rPr lang="en-US" b="1" u="sng" dirty="0" smtClean="0">
                <a:solidFill>
                  <a:srgbClr val="0070C0"/>
                </a:solidFill>
              </a:rPr>
              <a:t>donors</a:t>
            </a: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Theory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048000"/>
            <a:ext cx="8229600" cy="3048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Acids accept an electron pair (must have an empty orbital)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Bases donate an electron pair (must have at least one filled orbital)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H                                  </a:t>
            </a:r>
            <a:r>
              <a:rPr lang="en-US" dirty="0" err="1" smtClean="0"/>
              <a:t>H</a:t>
            </a:r>
            <a:r>
              <a:rPr lang="en-US" dirty="0" smtClean="0"/>
              <a:t>      </a:t>
            </a:r>
            <a:r>
              <a:rPr lang="en-US" baseline="-25000" dirty="0" smtClean="0"/>
              <a:t>+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H   N   H  +  H-O-H       H  N  H   + OH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                 </a:t>
            </a:r>
            <a:r>
              <a:rPr lang="en-US" sz="1000" dirty="0" smtClean="0"/>
              <a:t>  </a:t>
            </a:r>
            <a:r>
              <a:rPr lang="en-US" dirty="0" smtClean="0"/>
              <a:t>       H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236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/>
          <a:lstStyle/>
          <a:p>
            <a:r>
              <a:rPr lang="en-US" dirty="0" smtClean="0"/>
              <a:t>Taste sour</a:t>
            </a:r>
          </a:p>
          <a:p>
            <a:r>
              <a:rPr lang="en-US" dirty="0" smtClean="0"/>
              <a:t>pH from 0-6.99</a:t>
            </a:r>
          </a:p>
          <a:p>
            <a:r>
              <a:rPr lang="en-US" dirty="0" smtClean="0"/>
              <a:t>Has H</a:t>
            </a:r>
            <a:r>
              <a:rPr lang="en-US" baseline="30000" dirty="0" smtClean="0"/>
              <a:t>+</a:t>
            </a:r>
            <a:r>
              <a:rPr lang="en-US" dirty="0" smtClean="0"/>
              <a:t> at the beginning of the formula</a:t>
            </a:r>
          </a:p>
          <a:p>
            <a:r>
              <a:rPr lang="en-US" dirty="0" smtClean="0"/>
              <a:t>Produce H</a:t>
            </a:r>
            <a:r>
              <a:rPr lang="en-US" baseline="-25000" dirty="0" smtClean="0"/>
              <a:t>2(g)</a:t>
            </a:r>
            <a:r>
              <a:rPr lang="en-US" dirty="0" smtClean="0"/>
              <a:t> when reacting with most metals</a:t>
            </a:r>
          </a:p>
          <a:p>
            <a:r>
              <a:rPr lang="en-US" dirty="0" smtClean="0"/>
              <a:t>Neutralize bases</a:t>
            </a:r>
          </a:p>
          <a:p>
            <a:r>
              <a:rPr lang="en-US" dirty="0" smtClean="0"/>
              <a:t>Conducts electricity (because they contain electrolytes)</a:t>
            </a:r>
          </a:p>
          <a:p>
            <a:r>
              <a:rPr lang="en-US" dirty="0" smtClean="0"/>
              <a:t>Turns litmus paper 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Acids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HCl</a:t>
            </a:r>
            <a:r>
              <a:rPr lang="en-US" dirty="0" smtClean="0"/>
              <a:t>			hydrochloric acid</a:t>
            </a:r>
          </a:p>
          <a:p>
            <a:endParaRPr lang="en-US" dirty="0" smtClean="0"/>
          </a:p>
          <a:p>
            <a:r>
              <a:rPr lang="en-US" dirty="0" err="1" smtClean="0"/>
              <a:t>HBr</a:t>
            </a:r>
            <a:r>
              <a:rPr lang="en-US" dirty="0" smtClean="0"/>
              <a:t>			</a:t>
            </a:r>
            <a:r>
              <a:rPr lang="en-US" dirty="0" err="1" smtClean="0"/>
              <a:t>hydrobromic</a:t>
            </a:r>
            <a:r>
              <a:rPr lang="en-US" dirty="0" smtClean="0"/>
              <a:t> acid</a:t>
            </a:r>
          </a:p>
          <a:p>
            <a:endParaRPr lang="en-US" dirty="0" smtClean="0"/>
          </a:p>
          <a:p>
            <a:r>
              <a:rPr lang="en-US" dirty="0" smtClean="0"/>
              <a:t>HI				</a:t>
            </a:r>
            <a:r>
              <a:rPr lang="en-US" dirty="0" err="1" smtClean="0"/>
              <a:t>hydroiodic</a:t>
            </a:r>
            <a:r>
              <a:rPr lang="en-US" dirty="0" smtClean="0"/>
              <a:t> acid</a:t>
            </a:r>
          </a:p>
          <a:p>
            <a:endParaRPr lang="en-US" dirty="0" smtClean="0"/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			nitric acid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			sulfuric acid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HClO</a:t>
            </a:r>
            <a:r>
              <a:rPr lang="en-US" baseline="-25000" dirty="0" smtClean="0"/>
              <a:t>4</a:t>
            </a:r>
            <a:r>
              <a:rPr lang="en-US" dirty="0" smtClean="0"/>
              <a:t>			</a:t>
            </a:r>
            <a:r>
              <a:rPr lang="en-US" dirty="0" err="1" smtClean="0"/>
              <a:t>perchloric</a:t>
            </a:r>
            <a:r>
              <a:rPr lang="en-US" dirty="0" smtClean="0"/>
              <a:t> acid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Strong acids that ionize completely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38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The stronger an acid, the weaker its conjugate base and vice versa.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Taste bitter</a:t>
            </a:r>
          </a:p>
          <a:p>
            <a:r>
              <a:rPr lang="en-US" dirty="0" smtClean="0"/>
              <a:t>pH between 7.01-14</a:t>
            </a:r>
          </a:p>
          <a:p>
            <a:r>
              <a:rPr lang="en-US" dirty="0" smtClean="0"/>
              <a:t>Have OH</a:t>
            </a:r>
            <a:r>
              <a:rPr lang="en-US" baseline="30000" dirty="0" smtClean="0"/>
              <a:t>-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Feels slippery</a:t>
            </a:r>
          </a:p>
          <a:p>
            <a:r>
              <a:rPr lang="en-US" dirty="0" smtClean="0"/>
              <a:t>Neutralize acids</a:t>
            </a:r>
          </a:p>
          <a:p>
            <a:r>
              <a:rPr lang="en-US" dirty="0" smtClean="0"/>
              <a:t>Turns litmus paper blue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r>
              <a:rPr lang="en-US" dirty="0" err="1" smtClean="0"/>
              <a:t>LiOH</a:t>
            </a:r>
            <a:r>
              <a:rPr lang="en-US" dirty="0" smtClean="0"/>
              <a:t>			lithium hydroxide</a:t>
            </a:r>
          </a:p>
          <a:p>
            <a:r>
              <a:rPr lang="en-US" dirty="0" err="1" smtClean="0"/>
              <a:t>NaOH</a:t>
            </a:r>
            <a:r>
              <a:rPr lang="en-US" dirty="0" smtClean="0"/>
              <a:t>			sodium hydroxide</a:t>
            </a:r>
          </a:p>
          <a:p>
            <a:r>
              <a:rPr lang="en-US" dirty="0" smtClean="0"/>
              <a:t>KOH			potassium hydroxide</a:t>
            </a:r>
          </a:p>
          <a:p>
            <a:r>
              <a:rPr lang="en-US" dirty="0" err="1" smtClean="0"/>
              <a:t>RbOH</a:t>
            </a:r>
            <a:r>
              <a:rPr lang="en-US" dirty="0" smtClean="0"/>
              <a:t>			rubidium hydroxide</a:t>
            </a:r>
          </a:p>
          <a:p>
            <a:r>
              <a:rPr lang="en-US" dirty="0" err="1" smtClean="0"/>
              <a:t>CsOH</a:t>
            </a:r>
            <a:r>
              <a:rPr lang="en-US" dirty="0" smtClean="0"/>
              <a:t>			cesium hydroxide</a:t>
            </a:r>
          </a:p>
          <a:p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			calcium hydroxide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			strontium hydroxide</a:t>
            </a:r>
          </a:p>
          <a:p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			barium hydroxide</a:t>
            </a:r>
          </a:p>
          <a:p>
            <a:endParaRPr lang="en-US" dirty="0" smtClean="0"/>
          </a:p>
          <a:p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		magnesium hydroxide</a:t>
            </a:r>
          </a:p>
          <a:p>
            <a:pPr lvl="1"/>
            <a:r>
              <a:rPr lang="en-US" i="1" dirty="0" smtClean="0"/>
              <a:t>Milk of magnesia</a:t>
            </a:r>
            <a:r>
              <a:rPr lang="en-US" dirty="0" smtClean="0"/>
              <a:t>, it is not completely soluble, but what does dissolve is a strong base.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Strong 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432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Acids &amp; Bases</vt:lpstr>
      <vt:lpstr>Arrhenius Theory</vt:lpstr>
      <vt:lpstr>Bronsted- Lowry Theory</vt:lpstr>
      <vt:lpstr>Slide 4</vt:lpstr>
      <vt:lpstr>Lewis Theory</vt:lpstr>
      <vt:lpstr>Characteristics of Acids</vt:lpstr>
      <vt:lpstr>Strong acids that ionize completely</vt:lpstr>
      <vt:lpstr>Characteristics of Bases</vt:lpstr>
      <vt:lpstr>Strong Bases</vt:lpstr>
      <vt:lpstr>Naming Acids</vt:lpstr>
      <vt:lpstr>Try these. . .</vt:lpstr>
      <vt:lpstr>Categories of Acids</vt:lpstr>
      <vt:lpstr>Slide 13</vt:lpstr>
      <vt:lpstr>Neutralization Reactions</vt:lpstr>
      <vt:lpstr>Amphoteric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&amp; Bases</dc:title>
  <dc:creator>Jesse</dc:creator>
  <cp:lastModifiedBy>Jesse</cp:lastModifiedBy>
  <cp:revision>15</cp:revision>
  <dcterms:created xsi:type="dcterms:W3CDTF">2014-04-27T13:25:26Z</dcterms:created>
  <dcterms:modified xsi:type="dcterms:W3CDTF">2020-05-09T18:38:43Z</dcterms:modified>
</cp:coreProperties>
</file>